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60" r:id="rId6"/>
    <p:sldId id="259"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A9279"/>
    <a:srgbClr val="257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3" d="100"/>
          <a:sy n="63"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jpeg"/><Relationship Id="rId11" Type="http://schemas.openxmlformats.org/officeDocument/2006/relationships/image" Target="../media/image20.sv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104" y="579120"/>
            <a:ext cx="6825245" cy="769620"/>
          </a:xfrm>
          <a:solidFill>
            <a:schemeClr val="accent2">
              <a:lumMod val="40000"/>
              <a:lumOff val="60000"/>
            </a:schemeClr>
          </a:solidFill>
          <a:ln w="38100">
            <a:solidFill>
              <a:schemeClr val="accent4">
                <a:lumMod val="50000"/>
              </a:schemeClr>
            </a:solidFill>
          </a:ln>
        </p:spPr>
        <p:txBody>
          <a:bodyPr>
            <a:normAutofit/>
          </a:bodyPr>
          <a:lstStyle/>
          <a:p>
            <a:r>
              <a:rPr lang="en-US" sz="4400" dirty="0"/>
              <a:t>Stereotyping activity</a:t>
            </a:r>
          </a:p>
        </p:txBody>
      </p:sp>
      <p:sp>
        <p:nvSpPr>
          <p:cNvPr id="3" name="Subtitle 2"/>
          <p:cNvSpPr>
            <a:spLocks noGrp="1"/>
          </p:cNvSpPr>
          <p:nvPr>
            <p:ph type="subTitle" idx="1"/>
          </p:nvPr>
        </p:nvSpPr>
        <p:spPr>
          <a:xfrm>
            <a:off x="502920" y="1097280"/>
            <a:ext cx="3413760" cy="1173482"/>
          </a:xfrm>
        </p:spPr>
        <p:txBody>
          <a:bodyPr>
            <a:normAutofit/>
          </a:bodyPr>
          <a:lstStyle/>
          <a:p>
            <a:r>
              <a:rPr lang="en-US" sz="2800" dirty="0"/>
              <a:t>World history honors</a:t>
            </a:r>
          </a:p>
        </p:txBody>
      </p:sp>
      <p:pic>
        <p:nvPicPr>
          <p:cNvPr id="5122" name="Picture 2" descr="Image result for stereotyping">
            <a:extLst>
              <a:ext uri="{FF2B5EF4-FFF2-40B4-BE49-F238E27FC236}">
                <a16:creationId xmlns:a16="http://schemas.microsoft.com/office/drawing/2014/main" id="{04D8C64A-29BB-4452-AB0A-8540B3862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04" y="1714497"/>
            <a:ext cx="6825245" cy="45643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tereotyping">
            <a:extLst>
              <a:ext uri="{FF2B5EF4-FFF2-40B4-BE49-F238E27FC236}">
                <a16:creationId xmlns:a16="http://schemas.microsoft.com/office/drawing/2014/main" id="{D97B3C75-DA0B-443D-AB5A-ED6F14004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11" y="2400832"/>
            <a:ext cx="3425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2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520" y="348686"/>
            <a:ext cx="8442960" cy="448284"/>
          </a:xfrm>
        </p:spPr>
        <p:txBody>
          <a:bodyPr>
            <a:noAutofit/>
          </a:bodyPr>
          <a:lstStyle/>
          <a:p>
            <a:r>
              <a:rPr lang="en-US" b="1" dirty="0">
                <a:solidFill>
                  <a:srgbClr val="C00000"/>
                </a:solidFill>
              </a:rPr>
              <a:t>Categorizing &amp; assumptions</a:t>
            </a:r>
          </a:p>
        </p:txBody>
      </p:sp>
      <p:sp>
        <p:nvSpPr>
          <p:cNvPr id="4" name="TextBox 3">
            <a:extLst>
              <a:ext uri="{FF2B5EF4-FFF2-40B4-BE49-F238E27FC236}">
                <a16:creationId xmlns:a16="http://schemas.microsoft.com/office/drawing/2014/main" id="{88FAE213-AF70-47FF-AF47-28C42BB6A7D7}"/>
              </a:ext>
            </a:extLst>
          </p:cNvPr>
          <p:cNvSpPr txBox="1"/>
          <p:nvPr/>
        </p:nvSpPr>
        <p:spPr>
          <a:xfrm>
            <a:off x="499292" y="921807"/>
            <a:ext cx="7595283" cy="5786199"/>
          </a:xfrm>
          <a:prstGeom prst="rect">
            <a:avLst/>
          </a:prstGeom>
          <a:noFill/>
        </p:spPr>
        <p:txBody>
          <a:bodyPr wrap="square" rtlCol="0">
            <a:spAutoFit/>
          </a:bodyPr>
          <a:lstStyle/>
          <a:p>
            <a:pPr marL="342900" indent="-342900">
              <a:buFont typeface="Arial" panose="020B0604020202020204" pitchFamily="34" charset="0"/>
              <a:buChar char="•"/>
            </a:pPr>
            <a:r>
              <a:rPr lang="en-US" sz="3200" b="1" i="1" dirty="0"/>
              <a:t>People often use labels and categories to describe others</a:t>
            </a:r>
            <a:endParaRPr lang="en-US" sz="2800" dirty="0"/>
          </a:p>
          <a:p>
            <a:pPr marL="342900" indent="-342900">
              <a:buFont typeface="Arial" panose="020B0604020202020204" pitchFamily="34" charset="0"/>
              <a:buChar char="•"/>
            </a:pPr>
            <a:r>
              <a:rPr lang="en-US" sz="2600" b="1" u="sng" dirty="0">
                <a:solidFill>
                  <a:schemeClr val="accent5">
                    <a:lumMod val="50000"/>
                  </a:schemeClr>
                </a:solidFill>
              </a:rPr>
              <a:t>Labels can be based on characteristics such as</a:t>
            </a:r>
            <a:r>
              <a:rPr lang="en-US" sz="2600" b="1" dirty="0">
                <a:solidFill>
                  <a:schemeClr val="accent5">
                    <a:lumMod val="50000"/>
                  </a:schemeClr>
                </a:solidFill>
              </a:rPr>
              <a:t>:</a:t>
            </a:r>
          </a:p>
          <a:p>
            <a:pPr marL="800100" lvl="1" indent="-342900">
              <a:buFont typeface="Arial" panose="020B0604020202020204" pitchFamily="34" charset="0"/>
              <a:buChar char="•"/>
            </a:pPr>
            <a:r>
              <a:rPr lang="en-US" sz="2600" dirty="0"/>
              <a:t>Looks:</a:t>
            </a:r>
          </a:p>
          <a:p>
            <a:pPr marL="1257300" lvl="2" indent="-342900">
              <a:buFont typeface="Arial" panose="020B0604020202020204" pitchFamily="34" charset="0"/>
              <a:buChar char="•"/>
            </a:pPr>
            <a:r>
              <a:rPr lang="en-US" sz="2400" i="1" dirty="0">
                <a:solidFill>
                  <a:schemeClr val="tx1">
                    <a:lumMod val="65000"/>
                    <a:lumOff val="35000"/>
                  </a:schemeClr>
                </a:solidFill>
              </a:rPr>
              <a:t>Skin color</a:t>
            </a:r>
          </a:p>
          <a:p>
            <a:pPr marL="1257300" lvl="2" indent="-342900">
              <a:buFont typeface="Arial" panose="020B0604020202020204" pitchFamily="34" charset="0"/>
              <a:buChar char="•"/>
            </a:pPr>
            <a:r>
              <a:rPr lang="en-US" sz="2400" i="1" dirty="0">
                <a:solidFill>
                  <a:schemeClr val="tx1">
                    <a:lumMod val="65000"/>
                    <a:lumOff val="35000"/>
                  </a:schemeClr>
                </a:solidFill>
              </a:rPr>
              <a:t>Clothing style</a:t>
            </a:r>
          </a:p>
          <a:p>
            <a:pPr marL="1257300" lvl="2" indent="-342900">
              <a:buFont typeface="Arial" panose="020B0604020202020204" pitchFamily="34" charset="0"/>
              <a:buChar char="•"/>
            </a:pPr>
            <a:r>
              <a:rPr lang="en-US" sz="2400" i="1" dirty="0">
                <a:solidFill>
                  <a:schemeClr val="tx1">
                    <a:lumMod val="65000"/>
                    <a:lumOff val="35000"/>
                  </a:schemeClr>
                </a:solidFill>
              </a:rPr>
              <a:t>Weight</a:t>
            </a:r>
          </a:p>
          <a:p>
            <a:pPr marL="1257300" lvl="2" indent="-342900">
              <a:buFont typeface="Arial" panose="020B0604020202020204" pitchFamily="34" charset="0"/>
              <a:buChar char="•"/>
            </a:pPr>
            <a:r>
              <a:rPr lang="en-US" sz="2400" i="1" dirty="0">
                <a:solidFill>
                  <a:schemeClr val="tx1">
                    <a:lumMod val="65000"/>
                    <a:lumOff val="35000"/>
                  </a:schemeClr>
                </a:solidFill>
              </a:rPr>
              <a:t>Hair</a:t>
            </a:r>
          </a:p>
          <a:p>
            <a:pPr marL="800100" lvl="1" indent="-342900">
              <a:buFont typeface="Arial" panose="020B0604020202020204" pitchFamily="34" charset="0"/>
              <a:buChar char="•"/>
            </a:pPr>
            <a:r>
              <a:rPr lang="en-US" sz="2600" dirty="0"/>
              <a:t>The Way a person talks</a:t>
            </a:r>
          </a:p>
          <a:p>
            <a:pPr marL="800100" lvl="1" indent="-342900">
              <a:buFont typeface="Arial" panose="020B0604020202020204" pitchFamily="34" charset="0"/>
              <a:buChar char="•"/>
            </a:pPr>
            <a:r>
              <a:rPr lang="en-US" sz="2600" dirty="0"/>
              <a:t>Groups he or she belongs to</a:t>
            </a:r>
          </a:p>
          <a:p>
            <a:pPr marL="800100" lvl="1" indent="-342900">
              <a:buFont typeface="Arial" panose="020B0604020202020204" pitchFamily="34" charset="0"/>
              <a:buChar char="•"/>
            </a:pPr>
            <a:r>
              <a:rPr lang="en-US" sz="2600" dirty="0"/>
              <a:t>Presumed country or state of origin</a:t>
            </a:r>
          </a:p>
          <a:p>
            <a:pPr marL="800100" lvl="1" indent="-342900">
              <a:buFont typeface="Arial" panose="020B0604020202020204" pitchFamily="34" charset="0"/>
              <a:buChar char="•"/>
            </a:pPr>
            <a:r>
              <a:rPr lang="en-US" sz="2600" dirty="0"/>
              <a:t>Religion</a:t>
            </a:r>
          </a:p>
          <a:p>
            <a:pPr marL="800100" lvl="1" indent="-342900">
              <a:buFont typeface="Arial" panose="020B0604020202020204" pitchFamily="34" charset="0"/>
              <a:buChar char="•"/>
            </a:pPr>
            <a:r>
              <a:rPr lang="en-US" sz="2600" dirty="0"/>
              <a:t>Gender Identity</a:t>
            </a:r>
          </a:p>
          <a:p>
            <a:pPr marL="800100" lvl="1" indent="-342900">
              <a:buFont typeface="Arial" panose="020B0604020202020204" pitchFamily="34" charset="0"/>
              <a:buChar char="•"/>
            </a:pPr>
            <a:r>
              <a:rPr lang="en-US" sz="2600" dirty="0"/>
              <a:t>And much more</a:t>
            </a:r>
          </a:p>
        </p:txBody>
      </p:sp>
      <p:pic>
        <p:nvPicPr>
          <p:cNvPr id="4098" name="Picture 2" descr="Related image">
            <a:extLst>
              <a:ext uri="{FF2B5EF4-FFF2-40B4-BE49-F238E27FC236}">
                <a16:creationId xmlns:a16="http://schemas.microsoft.com/office/drawing/2014/main" id="{88E1A43F-2B55-4D27-8F0B-0870CFB3E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926" y="3172013"/>
            <a:ext cx="4871782" cy="33104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812CC11B-7E72-4139-8705-C0BC1A483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575" y="921807"/>
            <a:ext cx="3598133" cy="202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F5B6EB-FFB4-4DCE-9D92-9D722354ACC7}"/>
              </a:ext>
            </a:extLst>
          </p:cNvPr>
          <p:cNvSpPr txBox="1"/>
          <p:nvPr/>
        </p:nvSpPr>
        <p:spPr>
          <a:xfrm>
            <a:off x="294323" y="630782"/>
            <a:ext cx="6853237" cy="6155531"/>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800" dirty="0"/>
              <a:t>Categorizing things or people is a natural human inclination</a:t>
            </a:r>
          </a:p>
          <a:p>
            <a:pPr marL="800100" lvl="1" indent="-342900">
              <a:buFont typeface="Arial" panose="020B0604020202020204" pitchFamily="34" charset="0"/>
              <a:buChar char="•"/>
            </a:pPr>
            <a:r>
              <a:rPr lang="en-US" sz="2800" dirty="0"/>
              <a:t>However, people often make assumptions about groups of people they don’t even know</a:t>
            </a:r>
          </a:p>
          <a:p>
            <a:pPr marL="800100" lvl="1" indent="-342900">
              <a:buFont typeface="Arial" panose="020B0604020202020204" pitchFamily="34" charset="0"/>
              <a:buChar char="•"/>
            </a:pPr>
            <a:r>
              <a:rPr lang="en-US" sz="2800" dirty="0"/>
              <a:t>Sometimes it’s based on things they hear</a:t>
            </a:r>
          </a:p>
          <a:p>
            <a:pPr marL="800100" lvl="1" indent="-342900">
              <a:buFont typeface="Arial" panose="020B0604020202020204" pitchFamily="34" charset="0"/>
              <a:buChar char="•"/>
            </a:pPr>
            <a:r>
              <a:rPr lang="en-US" sz="2800" dirty="0"/>
              <a:t>This can lead to unfair judgements that affect people’s lives</a:t>
            </a:r>
          </a:p>
          <a:p>
            <a:r>
              <a:rPr lang="en-US" sz="3000" i="1" dirty="0">
                <a:solidFill>
                  <a:schemeClr val="accent5">
                    <a:lumMod val="50000"/>
                  </a:schemeClr>
                </a:solidFill>
              </a:rPr>
              <a:t>Our stereotyping activities will illustrate misconceptions that people might have. You will also see how you might be different and be surprised about how many things you might have in common. </a:t>
            </a:r>
          </a:p>
        </p:txBody>
      </p:sp>
      <p:sp>
        <p:nvSpPr>
          <p:cNvPr id="5" name="Title 1">
            <a:extLst>
              <a:ext uri="{FF2B5EF4-FFF2-40B4-BE49-F238E27FC236}">
                <a16:creationId xmlns:a16="http://schemas.microsoft.com/office/drawing/2014/main" id="{69630625-F6D3-42EC-90F3-9DE34DEA90F5}"/>
              </a:ext>
            </a:extLst>
          </p:cNvPr>
          <p:cNvSpPr>
            <a:spLocks noGrp="1"/>
          </p:cNvSpPr>
          <p:nvPr>
            <p:ph type="title"/>
          </p:nvPr>
        </p:nvSpPr>
        <p:spPr>
          <a:xfrm>
            <a:off x="1874520" y="348686"/>
            <a:ext cx="8442960" cy="448284"/>
          </a:xfrm>
        </p:spPr>
        <p:txBody>
          <a:bodyPr>
            <a:noAutofit/>
          </a:bodyPr>
          <a:lstStyle/>
          <a:p>
            <a:r>
              <a:rPr lang="en-US" b="1" dirty="0">
                <a:solidFill>
                  <a:srgbClr val="C00000"/>
                </a:solidFill>
              </a:rPr>
              <a:t>Categorizing &amp; assumptions</a:t>
            </a:r>
          </a:p>
        </p:txBody>
      </p:sp>
      <p:pic>
        <p:nvPicPr>
          <p:cNvPr id="3074" name="Picture 2" descr="Image result for get to know others">
            <a:extLst>
              <a:ext uri="{FF2B5EF4-FFF2-40B4-BE49-F238E27FC236}">
                <a16:creationId xmlns:a16="http://schemas.microsoft.com/office/drawing/2014/main" id="{21A55936-0BFB-42B1-925B-D5A975A61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720" y="1041547"/>
            <a:ext cx="476827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a:extLst>
              <a:ext uri="{FF2B5EF4-FFF2-40B4-BE49-F238E27FC236}">
                <a16:creationId xmlns:a16="http://schemas.microsoft.com/office/drawing/2014/main" id="{6AEEF403-99DA-42FD-B031-C3FA695AF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270" y="4243044"/>
            <a:ext cx="4721722" cy="181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5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04800"/>
            <a:ext cx="10364451" cy="1596177"/>
          </a:xfrm>
        </p:spPr>
        <p:txBody>
          <a:bodyPr/>
          <a:lstStyle/>
          <a:p>
            <a:r>
              <a:rPr lang="en-US" b="1" dirty="0"/>
              <a:t>Stereotyping activity directions</a:t>
            </a:r>
          </a:p>
        </p:txBody>
      </p:sp>
      <p:sp>
        <p:nvSpPr>
          <p:cNvPr id="3" name="Content Placeholder 2"/>
          <p:cNvSpPr>
            <a:spLocks noGrp="1"/>
          </p:cNvSpPr>
          <p:nvPr>
            <p:ph sz="quarter" idx="13"/>
          </p:nvPr>
        </p:nvSpPr>
        <p:spPr>
          <a:xfrm>
            <a:off x="914087" y="873572"/>
            <a:ext cx="10363826" cy="5588188"/>
          </a:xfrm>
        </p:spPr>
        <p:txBody>
          <a:bodyPr>
            <a:normAutofit fontScale="92500" lnSpcReduction="10000"/>
          </a:bodyPr>
          <a:lstStyle/>
          <a:p>
            <a:r>
              <a:rPr lang="en-US" dirty="0"/>
              <a:t>10 boards, 10 groups (3 students per group)</a:t>
            </a:r>
          </a:p>
          <a:p>
            <a:r>
              <a:rPr lang="en-US" dirty="0"/>
              <a:t>Each board has a category and your group will write two (2) stereotypes about that category onto post-it notes --- </a:t>
            </a:r>
            <a:r>
              <a:rPr lang="en-US" u="sng" dirty="0"/>
              <a:t>attach them to the board</a:t>
            </a:r>
          </a:p>
          <a:p>
            <a:r>
              <a:rPr lang="en-US" dirty="0"/>
              <a:t>Your group will rotate clockwise (to your right) around the room to the next board and will write one (1) stereotype about that category onto a post-it note   --- </a:t>
            </a:r>
            <a:r>
              <a:rPr lang="en-US" u="sng" dirty="0"/>
              <a:t>attach it to the board</a:t>
            </a:r>
            <a:r>
              <a:rPr lang="en-US" dirty="0"/>
              <a:t>.  </a:t>
            </a:r>
          </a:p>
          <a:p>
            <a:r>
              <a:rPr lang="en-US" dirty="0"/>
              <a:t>Continue rotating to each category, adding one (1) stereotype to each board until you have reached every category.</a:t>
            </a:r>
          </a:p>
          <a:p>
            <a:r>
              <a:rPr lang="en-US" dirty="0"/>
              <a:t>Eventually your group will end up at your original board.</a:t>
            </a:r>
          </a:p>
          <a:p>
            <a:r>
              <a:rPr lang="en-US" dirty="0"/>
              <a:t>We will then discuss together as a class.</a:t>
            </a:r>
          </a:p>
          <a:p>
            <a:r>
              <a:rPr lang="en-US" sz="3200" b="1" u="sng" dirty="0"/>
              <a:t>Rules</a:t>
            </a:r>
            <a:r>
              <a:rPr lang="en-US" sz="2800" dirty="0"/>
              <a:t>:</a:t>
            </a:r>
          </a:p>
          <a:p>
            <a:pPr lvl="1"/>
            <a:r>
              <a:rPr lang="en-US" sz="2800" b="1" dirty="0"/>
              <a:t>No profanity</a:t>
            </a:r>
          </a:p>
          <a:p>
            <a:pPr lvl="1"/>
            <a:r>
              <a:rPr lang="en-US" sz="2800" b="1" dirty="0"/>
              <a:t>Do not repeat items on the board</a:t>
            </a:r>
          </a:p>
          <a:p>
            <a:pPr marL="457200" lvl="1" indent="0">
              <a:buNone/>
            </a:pPr>
            <a:endParaRPr lang="en-US" dirty="0"/>
          </a:p>
        </p:txBody>
      </p:sp>
    </p:spTree>
    <p:extLst>
      <p:ext uri="{BB962C8B-B14F-4D97-AF65-F5344CB8AC3E}">
        <p14:creationId xmlns:p14="http://schemas.microsoft.com/office/powerpoint/2010/main" val="357312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ADC9363-DCFC-4DC3-A1AF-872EC1332124}"/>
              </a:ext>
            </a:extLst>
          </p:cNvPr>
          <p:cNvSpPr txBox="1"/>
          <p:nvPr/>
        </p:nvSpPr>
        <p:spPr>
          <a:xfrm>
            <a:off x="320040" y="117693"/>
            <a:ext cx="6400800" cy="6740307"/>
          </a:xfrm>
          <a:prstGeom prst="rect">
            <a:avLst/>
          </a:prstGeom>
          <a:noFill/>
        </p:spPr>
        <p:txBody>
          <a:bodyPr wrap="square" rtlCol="0">
            <a:spAutoFit/>
          </a:bodyPr>
          <a:lstStyle/>
          <a:p>
            <a:r>
              <a:rPr lang="en-US" sz="2400" b="1" dirty="0"/>
              <a:t>THE TIP OF THE ICEBERG.</a:t>
            </a:r>
            <a:r>
              <a:rPr lang="en-US" sz="2400" dirty="0"/>
              <a:t> You may have heard the statistic that approximately </a:t>
            </a:r>
            <a:r>
              <a:rPr lang="en-US" sz="2400" b="1" dirty="0"/>
              <a:t>90 percent</a:t>
            </a:r>
            <a:r>
              <a:rPr lang="en-US" sz="2400" dirty="0"/>
              <a:t> of an iceberg is found under water. </a:t>
            </a:r>
          </a:p>
          <a:p>
            <a:endParaRPr lang="en-US" sz="2400" dirty="0"/>
          </a:p>
          <a:p>
            <a:r>
              <a:rPr lang="en-US" sz="2800" b="1" i="1" u="sng" dirty="0"/>
              <a:t>People are like icebergs</a:t>
            </a:r>
            <a:r>
              <a:rPr lang="en-US" sz="2400" b="1" dirty="0"/>
              <a:t>. </a:t>
            </a:r>
            <a:r>
              <a:rPr lang="en-US" sz="2400" dirty="0"/>
              <a:t>You think you know that person or category, or you think you know how all blondes are, or all old people, Jewish people, Muslim people, Christians, Latinos, athletes, cheerleaders, teenagers, Asians, Mexicans, Venezuelans, Native Americans, African Americans, Caucasian – you might judge them based on your assumptions. </a:t>
            </a:r>
          </a:p>
          <a:p>
            <a:endParaRPr lang="en-US" sz="2400" b="1" dirty="0"/>
          </a:p>
          <a:p>
            <a:r>
              <a:rPr lang="en-US" sz="2400" b="1" u="sng" dirty="0"/>
              <a:t>But you really don’t know them only by what you can see</a:t>
            </a:r>
            <a:r>
              <a:rPr lang="en-US" sz="2400" dirty="0"/>
              <a:t>. So much is below the surface, hidden from view and yet so very instrumental to who that person is and how he or she interacts with the world.</a:t>
            </a:r>
          </a:p>
        </p:txBody>
      </p:sp>
      <p:pic>
        <p:nvPicPr>
          <p:cNvPr id="12" name="Picture 11" descr="Image result for people are like icebergs">
            <a:extLst>
              <a:ext uri="{FF2B5EF4-FFF2-40B4-BE49-F238E27FC236}">
                <a16:creationId xmlns:a16="http://schemas.microsoft.com/office/drawing/2014/main" id="{A09CA9AE-9F47-4927-BE32-C5502B462A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6106" y="256966"/>
            <a:ext cx="5078254" cy="6344067"/>
          </a:xfrm>
          <a:prstGeom prst="rect">
            <a:avLst/>
          </a:prstGeom>
          <a:noFill/>
          <a:ln>
            <a:noFill/>
          </a:ln>
        </p:spPr>
      </p:pic>
    </p:spTree>
    <p:extLst>
      <p:ext uri="{BB962C8B-B14F-4D97-AF65-F5344CB8AC3E}">
        <p14:creationId xmlns:p14="http://schemas.microsoft.com/office/powerpoint/2010/main" val="183128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0" y="-282934"/>
            <a:ext cx="10364451" cy="1596177"/>
          </a:xfrm>
        </p:spPr>
        <p:txBody>
          <a:bodyPr/>
          <a:lstStyle/>
          <a:p>
            <a:r>
              <a:rPr lang="en-US" dirty="0"/>
              <a:t>Stereotyping activity debriefing</a:t>
            </a:r>
          </a:p>
        </p:txBody>
      </p:sp>
      <p:sp>
        <p:nvSpPr>
          <p:cNvPr id="3" name="Content Placeholder 2"/>
          <p:cNvSpPr>
            <a:spLocks noGrp="1"/>
          </p:cNvSpPr>
          <p:nvPr>
            <p:ph sz="quarter" idx="13"/>
          </p:nvPr>
        </p:nvSpPr>
        <p:spPr>
          <a:xfrm>
            <a:off x="457200" y="846096"/>
            <a:ext cx="11521440" cy="5905223"/>
          </a:xfrm>
        </p:spPr>
        <p:txBody>
          <a:bodyPr>
            <a:normAutofit lnSpcReduction="10000"/>
          </a:bodyPr>
          <a:lstStyle/>
          <a:p>
            <a:r>
              <a:rPr lang="en-US" dirty="0">
                <a:solidFill>
                  <a:schemeClr val="accent6">
                    <a:lumMod val="50000"/>
                  </a:schemeClr>
                </a:solidFill>
              </a:rPr>
              <a:t>Were any stereotypes posted about groups or categories that you belong to?  How did it feel to see them “in print”?</a:t>
            </a:r>
          </a:p>
          <a:p>
            <a:r>
              <a:rPr lang="en-US" dirty="0"/>
              <a:t>Where do these stereotypes come from?  How are they perpetuated?</a:t>
            </a:r>
          </a:p>
          <a:p>
            <a:r>
              <a:rPr lang="en-US" dirty="0">
                <a:solidFill>
                  <a:schemeClr val="accent6">
                    <a:lumMod val="50000"/>
                  </a:schemeClr>
                </a:solidFill>
              </a:rPr>
              <a:t>Were positive as well as negative stereotypes posted?  Why should positive stereotype be avoided?</a:t>
            </a:r>
          </a:p>
          <a:p>
            <a:r>
              <a:rPr lang="en-US" dirty="0"/>
              <a:t>Suppose your best friend believes that all the stereotypes about a certain group are true.  How would you deal with that situation?  </a:t>
            </a:r>
          </a:p>
          <a:p>
            <a:r>
              <a:rPr lang="en-US" dirty="0">
                <a:solidFill>
                  <a:schemeClr val="accent6">
                    <a:lumMod val="50000"/>
                  </a:schemeClr>
                </a:solidFill>
              </a:rPr>
              <a:t>Do most people hold the same assumptions about a group?  Why or why not?</a:t>
            </a:r>
          </a:p>
          <a:p>
            <a:r>
              <a:rPr lang="en-US" dirty="0"/>
              <a:t>Do people’s assumptions apply to everyone in a group?</a:t>
            </a:r>
          </a:p>
          <a:p>
            <a:r>
              <a:rPr lang="en-US" dirty="0">
                <a:solidFill>
                  <a:schemeClr val="accent6">
                    <a:lumMod val="50000"/>
                  </a:schemeClr>
                </a:solidFill>
              </a:rPr>
              <a:t>Do assumptions tell us anything definite about a categorized individual?</a:t>
            </a:r>
          </a:p>
          <a:p>
            <a:r>
              <a:rPr lang="en-US" dirty="0"/>
              <a:t>How do assumptions affect your behavior toward others?</a:t>
            </a:r>
          </a:p>
          <a:p>
            <a:r>
              <a:rPr lang="en-US" dirty="0">
                <a:solidFill>
                  <a:schemeClr val="accent6">
                    <a:lumMod val="50000"/>
                  </a:schemeClr>
                </a:solidFill>
              </a:rPr>
              <a:t>What are some things we can do to avoid perpetuating stereotypes?</a:t>
            </a:r>
          </a:p>
          <a:p>
            <a:r>
              <a:rPr lang="en-US" dirty="0"/>
              <a:t>What if there were no stereotypes?  Do you think people would behave differently?</a:t>
            </a:r>
          </a:p>
          <a:p>
            <a:endParaRPr lang="en-US" dirty="0"/>
          </a:p>
          <a:p>
            <a:endParaRPr lang="en-US" dirty="0">
              <a:solidFill>
                <a:schemeClr val="accent6">
                  <a:lumMod val="50000"/>
                </a:schemeClr>
              </a:solidFill>
            </a:endParaRPr>
          </a:p>
        </p:txBody>
      </p:sp>
    </p:spTree>
    <p:extLst>
      <p:ext uri="{BB962C8B-B14F-4D97-AF65-F5344CB8AC3E}">
        <p14:creationId xmlns:p14="http://schemas.microsoft.com/office/powerpoint/2010/main" val="42658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5E2819-2D4A-466D-B5EF-D04AC45011D4}"/>
              </a:ext>
            </a:extLst>
          </p:cNvPr>
          <p:cNvSpPr txBox="1"/>
          <p:nvPr/>
        </p:nvSpPr>
        <p:spPr>
          <a:xfrm>
            <a:off x="274320" y="305068"/>
            <a:ext cx="3032760" cy="6186309"/>
          </a:xfrm>
          <a:prstGeom prst="rect">
            <a:avLst/>
          </a:prstGeom>
          <a:noFill/>
        </p:spPr>
        <p:txBody>
          <a:bodyPr wrap="square" rtlCol="0">
            <a:spAutoFit/>
          </a:bodyPr>
          <a:lstStyle/>
          <a:p>
            <a:r>
              <a:rPr lang="en-US" sz="2200" dirty="0"/>
              <a:t>People would understand each other better, judge each other far less, and have more compassion for each other if we could simply take a walk in one another’s shoes — that is, see the world </a:t>
            </a:r>
            <a:r>
              <a:rPr lang="en-US" sz="2200" i="1" dirty="0"/>
              <a:t>entirely</a:t>
            </a:r>
            <a:r>
              <a:rPr lang="en-US" sz="2200" dirty="0"/>
              <a:t> as someone else sees it, if only for the shortest period-of-time. </a:t>
            </a:r>
          </a:p>
          <a:p>
            <a:endParaRPr lang="en-US" sz="2200" dirty="0"/>
          </a:p>
          <a:p>
            <a:r>
              <a:rPr lang="en-US" sz="2200" dirty="0"/>
              <a:t>	I think we’d all be amazed at what we would learn about ourselves, each other, and reality in general.</a:t>
            </a:r>
          </a:p>
        </p:txBody>
      </p:sp>
      <p:pic>
        <p:nvPicPr>
          <p:cNvPr id="2056" name="Picture 8" descr="Related image">
            <a:extLst>
              <a:ext uri="{FF2B5EF4-FFF2-40B4-BE49-F238E27FC236}">
                <a16:creationId xmlns:a16="http://schemas.microsoft.com/office/drawing/2014/main" id="{A31623A6-3FE4-44A4-92D8-9D9DEDBDB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089" y="198166"/>
            <a:ext cx="5347855" cy="96791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ook beyond the stereotype">
            <a:extLst>
              <a:ext uri="{FF2B5EF4-FFF2-40B4-BE49-F238E27FC236}">
                <a16:creationId xmlns:a16="http://schemas.microsoft.com/office/drawing/2014/main" id="{10AB7687-83C5-4ABB-A8EB-90E59E5A9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607" y="1262747"/>
            <a:ext cx="5625607" cy="252577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a:extLst>
              <a:ext uri="{FF2B5EF4-FFF2-40B4-BE49-F238E27FC236}">
                <a16:creationId xmlns:a16="http://schemas.microsoft.com/office/drawing/2014/main" id="{BA8491B5-8696-475F-935E-7FD1096FB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3223" y="111015"/>
            <a:ext cx="2411915" cy="373846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lated image">
            <a:extLst>
              <a:ext uri="{FF2B5EF4-FFF2-40B4-BE49-F238E27FC236}">
                <a16:creationId xmlns:a16="http://schemas.microsoft.com/office/drawing/2014/main" id="{7F029A58-7519-450E-A9F5-07142F6C3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7631" y="1262747"/>
            <a:ext cx="1687268" cy="252577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lated image">
            <a:extLst>
              <a:ext uri="{FF2B5EF4-FFF2-40B4-BE49-F238E27FC236}">
                <a16:creationId xmlns:a16="http://schemas.microsoft.com/office/drawing/2014/main" id="{AAF4B37E-5C17-4906-A43C-AE1C410747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541" y="4004880"/>
            <a:ext cx="2542036" cy="274210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teenager stereotype">
            <a:extLst>
              <a:ext uri="{FF2B5EF4-FFF2-40B4-BE49-F238E27FC236}">
                <a16:creationId xmlns:a16="http://schemas.microsoft.com/office/drawing/2014/main" id="{A3060468-F9DF-4F83-A589-C7372F9CD6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9641" y="4004880"/>
            <a:ext cx="4265497" cy="274210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Image result for love one another">
            <a:extLst>
              <a:ext uri="{FF2B5EF4-FFF2-40B4-BE49-F238E27FC236}">
                <a16:creationId xmlns:a16="http://schemas.microsoft.com/office/drawing/2014/main" id="{0578202C-E083-4644-A60A-3095518538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9099" y="4004880"/>
            <a:ext cx="1303020" cy="152019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mage result for love one another">
            <a:extLst>
              <a:ext uri="{FF2B5EF4-FFF2-40B4-BE49-F238E27FC236}">
                <a16:creationId xmlns:a16="http://schemas.microsoft.com/office/drawing/2014/main" id="{1EA46B32-6CA9-47EB-834A-59B87AF98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9099" y="5595253"/>
            <a:ext cx="1195141" cy="1134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0D20FA-D89A-413A-B7B4-B23C37C035CB}"/>
              </a:ext>
            </a:extLst>
          </p:cNvPr>
          <p:cNvSpPr txBox="1"/>
          <p:nvPr/>
        </p:nvSpPr>
        <p:spPr>
          <a:xfrm>
            <a:off x="7254240" y="6346874"/>
            <a:ext cx="4815839" cy="400110"/>
          </a:xfrm>
          <a:prstGeom prst="rect">
            <a:avLst/>
          </a:prstGeom>
          <a:solidFill>
            <a:schemeClr val="tx1"/>
          </a:solidFill>
          <a:ln w="19050">
            <a:solidFill>
              <a:srgbClr val="FFFF99"/>
            </a:solidFill>
          </a:ln>
        </p:spPr>
        <p:txBody>
          <a:bodyPr wrap="square" rtlCol="0">
            <a:spAutoFit/>
          </a:bodyPr>
          <a:lstStyle/>
          <a:p>
            <a:r>
              <a:rPr lang="en-US" sz="1900" b="1" dirty="0">
                <a:solidFill>
                  <a:srgbClr val="FFFF99"/>
                </a:solidFill>
              </a:rPr>
              <a:t>OVERCOME</a:t>
            </a:r>
            <a:r>
              <a:rPr lang="en-US" sz="2000" b="1" dirty="0">
                <a:solidFill>
                  <a:srgbClr val="FFFF99"/>
                </a:solidFill>
              </a:rPr>
              <a:t>         </a:t>
            </a:r>
            <a:r>
              <a:rPr lang="en-US" sz="1900" b="1" dirty="0">
                <a:solidFill>
                  <a:srgbClr val="FFFF99"/>
                </a:solidFill>
              </a:rPr>
              <a:t>Break the teen stereotypes!</a:t>
            </a:r>
          </a:p>
        </p:txBody>
      </p:sp>
      <p:pic>
        <p:nvPicPr>
          <p:cNvPr id="15" name="Graphic 14" descr="Marketing">
            <a:extLst>
              <a:ext uri="{FF2B5EF4-FFF2-40B4-BE49-F238E27FC236}">
                <a16:creationId xmlns:a16="http://schemas.microsoft.com/office/drawing/2014/main" id="{F833FE4B-22DE-4A58-A8A9-F013C6133C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51927" y="6302492"/>
            <a:ext cx="555508" cy="444492"/>
          </a:xfrm>
          <a:prstGeom prst="rect">
            <a:avLst/>
          </a:prstGeom>
        </p:spPr>
      </p:pic>
    </p:spTree>
    <p:extLst>
      <p:ext uri="{BB962C8B-B14F-4D97-AF65-F5344CB8AC3E}">
        <p14:creationId xmlns:p14="http://schemas.microsoft.com/office/powerpoint/2010/main" val="100953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look beneath the surface">
            <a:extLst>
              <a:ext uri="{FF2B5EF4-FFF2-40B4-BE49-F238E27FC236}">
                <a16:creationId xmlns:a16="http://schemas.microsoft.com/office/drawing/2014/main" id="{23D6F314-AC72-4831-B1DC-8456DB10A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577" y="4618967"/>
            <a:ext cx="1815520" cy="1815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E95CF8-08FD-45B7-A390-FA36B0437740}"/>
              </a:ext>
            </a:extLst>
          </p:cNvPr>
          <p:cNvSpPr txBox="1"/>
          <p:nvPr/>
        </p:nvSpPr>
        <p:spPr>
          <a:xfrm>
            <a:off x="374332" y="480012"/>
            <a:ext cx="4236720" cy="6124754"/>
          </a:xfrm>
          <a:prstGeom prst="rect">
            <a:avLst/>
          </a:prstGeom>
          <a:noFill/>
        </p:spPr>
        <p:txBody>
          <a:bodyPr wrap="square" rtlCol="0">
            <a:spAutoFit/>
          </a:bodyPr>
          <a:lstStyle/>
          <a:p>
            <a:r>
              <a:rPr lang="en-US" sz="2800" dirty="0"/>
              <a:t>How about you? Are there parts of you that you’ve always kept hidden from view — and maybe you always will?</a:t>
            </a:r>
          </a:p>
          <a:p>
            <a:endParaRPr lang="en-US" sz="2800" dirty="0"/>
          </a:p>
          <a:p>
            <a:r>
              <a:rPr lang="en-US" sz="2800" dirty="0"/>
              <a:t>	The best way to understand ourselves -  and each other — is to be willing to peer below the surface. Get to know someone. Explore, and be open to new possibilities and perspectives.</a:t>
            </a:r>
          </a:p>
        </p:txBody>
      </p:sp>
      <p:pic>
        <p:nvPicPr>
          <p:cNvPr id="1026" name="Picture 2" descr="Image result for get to know yourself">
            <a:extLst>
              <a:ext uri="{FF2B5EF4-FFF2-40B4-BE49-F238E27FC236}">
                <a16:creationId xmlns:a16="http://schemas.microsoft.com/office/drawing/2014/main" id="{CEECE209-8CC8-4EA9-B835-ECD32F3B4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774" y="147838"/>
            <a:ext cx="3742351" cy="1421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t to know yourself">
            <a:extLst>
              <a:ext uri="{FF2B5EF4-FFF2-40B4-BE49-F238E27FC236}">
                <a16:creationId xmlns:a16="http://schemas.microsoft.com/office/drawing/2014/main" id="{D9D4DB27-1778-475C-B7D8-5764EA6B5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6127" y="2025552"/>
            <a:ext cx="4050872" cy="2124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get to know others">
            <a:extLst>
              <a:ext uri="{FF2B5EF4-FFF2-40B4-BE49-F238E27FC236}">
                <a16:creationId xmlns:a16="http://schemas.microsoft.com/office/drawing/2014/main" id="{493FFA63-1408-4404-BFBD-CB06265FA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052" y="4365910"/>
            <a:ext cx="2810828" cy="224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et to know yourself">
            <a:extLst>
              <a:ext uri="{FF2B5EF4-FFF2-40B4-BE49-F238E27FC236}">
                <a16:creationId xmlns:a16="http://schemas.microsoft.com/office/drawing/2014/main" id="{2AA59865-81E2-4FE3-A91F-0302417DB0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6440" y="147838"/>
            <a:ext cx="1934590" cy="16147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ook beneath the surface">
            <a:extLst>
              <a:ext uri="{FF2B5EF4-FFF2-40B4-BE49-F238E27FC236}">
                <a16:creationId xmlns:a16="http://schemas.microsoft.com/office/drawing/2014/main" id="{D6BB8FDC-9969-4BD7-A89D-9CFFBB6DEE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1255" y="4343293"/>
            <a:ext cx="3157537" cy="23668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norkeling">
            <a:extLst>
              <a:ext uri="{FF2B5EF4-FFF2-40B4-BE49-F238E27FC236}">
                <a16:creationId xmlns:a16="http://schemas.microsoft.com/office/drawing/2014/main" id="{04D595B7-9D83-41D0-A042-CFE6616A53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1052" y="2025552"/>
            <a:ext cx="3273277" cy="21790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C36FB1-5520-493A-9BAE-B33C3626AFAC}"/>
              </a:ext>
            </a:extLst>
          </p:cNvPr>
          <p:cNvSpPr txBox="1"/>
          <p:nvPr/>
        </p:nvSpPr>
        <p:spPr>
          <a:xfrm>
            <a:off x="4611052" y="1468527"/>
            <a:ext cx="3230759" cy="523220"/>
          </a:xfrm>
          <a:prstGeom prst="rect">
            <a:avLst/>
          </a:prstGeom>
          <a:solidFill>
            <a:schemeClr val="accent1">
              <a:lumMod val="60000"/>
              <a:lumOff val="40000"/>
            </a:schemeClr>
          </a:solidFill>
          <a:ln w="28575">
            <a:solidFill>
              <a:schemeClr val="accent1">
                <a:lumMod val="50000"/>
              </a:schemeClr>
            </a:solidFill>
          </a:ln>
        </p:spPr>
        <p:txBody>
          <a:bodyPr wrap="square" rtlCol="0">
            <a:spAutoFit/>
          </a:bodyPr>
          <a:lstStyle/>
          <a:p>
            <a:r>
              <a:rPr lang="en-US" sz="1400" b="1" dirty="0">
                <a:latin typeface="Bradley Hand ITC" panose="03070402050302030203" pitchFamily="66" charset="0"/>
              </a:rPr>
              <a:t>Look Beneath The Surface and See What Beautiful Things You Will Find!</a:t>
            </a:r>
          </a:p>
        </p:txBody>
      </p:sp>
    </p:spTree>
    <p:extLst>
      <p:ext uri="{BB962C8B-B14F-4D97-AF65-F5344CB8AC3E}">
        <p14:creationId xmlns:p14="http://schemas.microsoft.com/office/powerpoint/2010/main" val="257042229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1254</TotalTime>
  <Words>512</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Bradley Hand ITC</vt:lpstr>
      <vt:lpstr>Tw Cen MT</vt:lpstr>
      <vt:lpstr>Droplet</vt:lpstr>
      <vt:lpstr>Stereotyping activity</vt:lpstr>
      <vt:lpstr>Categorizing &amp; assumptions</vt:lpstr>
      <vt:lpstr>Categorizing &amp; assumptions</vt:lpstr>
      <vt:lpstr>Stereotyping activity directions</vt:lpstr>
      <vt:lpstr>PowerPoint Presentation</vt:lpstr>
      <vt:lpstr>Stereotyping activity debriefing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Stereotyping activity</dc:title>
  <dc:creator>Michelle A. Tobon</dc:creator>
  <cp:lastModifiedBy>Kathleen D. Harrington</cp:lastModifiedBy>
  <cp:revision>64</cp:revision>
  <dcterms:created xsi:type="dcterms:W3CDTF">2019-08-16T11:16:58Z</dcterms:created>
  <dcterms:modified xsi:type="dcterms:W3CDTF">2019-08-20T12:13:31Z</dcterms:modified>
</cp:coreProperties>
</file>